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39"/>
  </p:notesMasterIdLst>
  <p:sldIdLst>
    <p:sldId id="411" r:id="rId6"/>
    <p:sldId id="413" r:id="rId7"/>
    <p:sldId id="414" r:id="rId8"/>
    <p:sldId id="259" r:id="rId9"/>
    <p:sldId id="285" r:id="rId10"/>
    <p:sldId id="340" r:id="rId11"/>
    <p:sldId id="403" r:id="rId12"/>
    <p:sldId id="261" r:id="rId13"/>
    <p:sldId id="262" r:id="rId14"/>
    <p:sldId id="383" r:id="rId15"/>
    <p:sldId id="1693" r:id="rId16"/>
    <p:sldId id="1656" r:id="rId17"/>
    <p:sldId id="1848" r:id="rId18"/>
    <p:sldId id="1795" r:id="rId19"/>
    <p:sldId id="1849" r:id="rId20"/>
    <p:sldId id="1847" r:id="rId21"/>
    <p:sldId id="1680" r:id="rId22"/>
    <p:sldId id="1672" r:id="rId23"/>
    <p:sldId id="1673" r:id="rId24"/>
    <p:sldId id="1687" r:id="rId25"/>
    <p:sldId id="1850" r:id="rId26"/>
    <p:sldId id="408" r:id="rId27"/>
    <p:sldId id="426" r:id="rId28"/>
    <p:sldId id="1778" r:id="rId29"/>
    <p:sldId id="440" r:id="rId30"/>
    <p:sldId id="428" r:id="rId31"/>
    <p:sldId id="429" r:id="rId32"/>
    <p:sldId id="430" r:id="rId33"/>
    <p:sldId id="442" r:id="rId34"/>
    <p:sldId id="416" r:id="rId35"/>
    <p:sldId id="417" r:id="rId36"/>
    <p:sldId id="512" r:id="rId37"/>
    <p:sldId id="185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9766" autoAdjust="0"/>
  </p:normalViewPr>
  <p:slideViewPr>
    <p:cSldViewPr snapToGrid="0">
      <p:cViewPr varScale="1">
        <p:scale>
          <a:sx n="84" d="100"/>
          <a:sy n="84" d="100"/>
        </p:scale>
        <p:origin x="528" y="84"/>
      </p:cViewPr>
      <p:guideLst/>
    </p:cSldViewPr>
  </p:slideViewPr>
  <p:notesTextViewPr>
    <p:cViewPr>
      <p:scale>
        <a:sx n="1" d="1"/>
        <a:sy n="1" d="1"/>
      </p:scale>
      <p:origin x="0" y="0"/>
    </p:cViewPr>
  </p:notesTextViewPr>
  <p:sorterViewPr>
    <p:cViewPr varScale="1">
      <p:scale>
        <a:sx n="100" d="100"/>
        <a:sy n="100" d="100"/>
      </p:scale>
      <p:origin x="0" y="-774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11/21/2018 5:55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0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491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11/21/2018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986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74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7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11/21/2018 5:57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8B27-66AC-4FE5-BBDE-89C95D278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4AB10B-47E8-4A26-AC66-3800FC4571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1ED35-11C3-4562-8616-5BC95D3877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B6805E-3316-46F9-9EBA-3537B136DD7C}"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11/21/2018</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4A69194-3207-4429-A1B6-40C28FAAAF02}"/>
              </a:ext>
            </a:extLst>
          </p:cNvPr>
          <p:cNvSpPr>
            <a:spLocks noGrp="1"/>
          </p:cNvSpPr>
          <p:nvPr>
            <p:ph type="ftr" sz="quarter" idx="11"/>
          </p:nvPr>
        </p:nvSpPr>
        <p:spPr/>
        <p:txBody>
          <a:bodyPr/>
          <a:lstStyle/>
          <a:p>
            <a:pPr marL="0" marR="0" lvl="0" indent="0" algn="l" defTabSz="68571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45AA80D-0370-4BA1-A3F0-069014E3C0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1BEBB-E2F5-4D5B-8851-D2862266A30F}" type="slidenum">
              <a:rPr kumimoji="0" lang="en-US" sz="66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23118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01765977"/>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7869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017433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5373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0564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4090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0685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860244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2356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993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10943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9873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1877964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705473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952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785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67594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039309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36329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70223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585904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5" r:id="rId4"/>
    <p:sldLayoutId id="2147483746"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0881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2.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35.jpeg"/><Relationship Id="rId1" Type="http://schemas.openxmlformats.org/officeDocument/2006/relationships/slideLayout" Target="../slideLayouts/slideLayout76.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34.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37.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crosoft/MCW-SAP-NetWeaver-on-Azure" TargetMode="External"/><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99DC-0D68-44B3-AC55-BDB4131392B0}"/>
              </a:ext>
            </a:extLst>
          </p:cNvPr>
          <p:cNvSpPr>
            <a:spLocks noGrp="1"/>
          </p:cNvSpPr>
          <p:nvPr>
            <p:ph type="title"/>
          </p:nvPr>
        </p:nvSpPr>
        <p:spPr/>
        <p:txBody>
          <a:bodyPr/>
          <a:lstStyle/>
          <a:p>
            <a:r>
              <a:rPr lang="en-US" sz="5882" dirty="0">
                <a:solidFill>
                  <a:schemeClr val="bg1"/>
                </a:solidFill>
              </a:rPr>
              <a:t>Design Principles</a:t>
            </a:r>
          </a:p>
        </p:txBody>
      </p:sp>
      <p:sp>
        <p:nvSpPr>
          <p:cNvPr id="3" name="Content Placeholder 2">
            <a:extLst>
              <a:ext uri="{FF2B5EF4-FFF2-40B4-BE49-F238E27FC236}">
                <a16:creationId xmlns:a16="http://schemas.microsoft.com/office/drawing/2014/main" id="{B98664C7-2554-4F35-A901-A9425F7BAE01}"/>
              </a:ext>
            </a:extLst>
          </p:cNvPr>
          <p:cNvSpPr>
            <a:spLocks noGrp="1"/>
          </p:cNvSpPr>
          <p:nvPr>
            <p:ph sz="quarter" idx="10"/>
          </p:nvPr>
        </p:nvSpPr>
        <p:spPr>
          <a:xfrm>
            <a:off x="269240" y="1664198"/>
            <a:ext cx="10757098" cy="2968987"/>
          </a:xfrm>
        </p:spPr>
        <p:txBody>
          <a:bodyPr/>
          <a:lstStyle/>
          <a:p>
            <a:pPr marL="728314" indent="-728314">
              <a:buFont typeface="+mj-lt"/>
              <a:buAutoNum type="arabicPeriod"/>
            </a:pPr>
            <a:r>
              <a:rPr lang="en-US" sz="4313" dirty="0">
                <a:solidFill>
                  <a:schemeClr val="bg1"/>
                </a:solidFill>
              </a:rPr>
              <a:t>Sizing (Compute, Storage)</a:t>
            </a:r>
          </a:p>
          <a:p>
            <a:pPr marL="728314" indent="-728314">
              <a:buFont typeface="+mj-lt"/>
              <a:buAutoNum type="arabicPeriod"/>
            </a:pPr>
            <a:r>
              <a:rPr lang="en-US" sz="4313" dirty="0">
                <a:solidFill>
                  <a:schemeClr val="bg1"/>
                </a:solidFill>
              </a:rPr>
              <a:t>High Availability</a:t>
            </a:r>
          </a:p>
          <a:p>
            <a:pPr marL="728314" indent="-728314">
              <a:buFont typeface="+mj-lt"/>
              <a:buAutoNum type="arabicPeriod"/>
            </a:pPr>
            <a:r>
              <a:rPr lang="en-US" sz="4313" dirty="0">
                <a:solidFill>
                  <a:schemeClr val="bg1"/>
                </a:solidFill>
              </a:rPr>
              <a:t>Backup</a:t>
            </a:r>
          </a:p>
          <a:p>
            <a:pPr marL="728314" indent="-728314">
              <a:buFont typeface="+mj-lt"/>
              <a:buAutoNum type="arabicPeriod"/>
            </a:pPr>
            <a:r>
              <a:rPr lang="en-US" sz="4313" dirty="0">
                <a:solidFill>
                  <a:schemeClr val="bg1"/>
                </a:solidFill>
              </a:rPr>
              <a:t>Disaster Recovery</a:t>
            </a:r>
          </a:p>
        </p:txBody>
      </p:sp>
    </p:spTree>
    <p:extLst>
      <p:ext uri="{BB962C8B-B14F-4D97-AF65-F5344CB8AC3E}">
        <p14:creationId xmlns:p14="http://schemas.microsoft.com/office/powerpoint/2010/main" val="4194213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5BED42-9079-411F-B0AC-8AEA10C33687}"/>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968E6D7-09E9-49A5-BC18-CE7536B6FE24}"/>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1B67EEE-31EA-4C46-973D-A58F935238F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78860"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A6D3942F-051E-4794-BE67-6924B95ACB9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87ADEC7-DCAE-42A9-9110-BC1EB897E985}"/>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6F430537-849D-46C9-9C72-AA7B6EFB01D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itle 3">
            <a:extLst>
              <a:ext uri="{FF2B5EF4-FFF2-40B4-BE49-F238E27FC236}">
                <a16:creationId xmlns:a16="http://schemas.microsoft.com/office/drawing/2014/main" id="{1E366B56-F606-4EB7-89DB-1AD819C37F3E}"/>
              </a:ext>
            </a:extLst>
          </p:cNvPr>
          <p:cNvSpPr>
            <a:spLocks noGrp="1"/>
          </p:cNvSpPr>
          <p:nvPr>
            <p:ph type="title" idx="4294967295"/>
          </p:nvPr>
        </p:nvSpPr>
        <p:spPr>
          <a:xfrm>
            <a:off x="215880" y="130175"/>
            <a:ext cx="11428433" cy="665163"/>
          </a:xfrm>
        </p:spPr>
        <p:txBody>
          <a:bodyPr/>
          <a:lstStyle/>
          <a:p>
            <a:pPr>
              <a:buClr>
                <a:schemeClr val="bg1"/>
              </a:buClr>
            </a:pPr>
            <a:r>
              <a:rPr lang="en-US" sz="4900" dirty="0">
                <a:solidFill>
                  <a:schemeClr val="bg1"/>
                </a:solidFill>
                <a:latin typeface="Segoe UI" panose="020B0502040204020203" pitchFamily="34" charset="0"/>
              </a:rPr>
              <a:t>SAP VM &amp; Storage Sizing Principles</a:t>
            </a:r>
          </a:p>
        </p:txBody>
      </p:sp>
    </p:spTree>
    <p:extLst>
      <p:ext uri="{BB962C8B-B14F-4D97-AF65-F5344CB8AC3E}">
        <p14:creationId xmlns:p14="http://schemas.microsoft.com/office/powerpoint/2010/main" val="1871594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55193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1" indent="0" algn="l" defTabSz="914367" rtl="0" eaLnBrk="1" fontAlgn="auto" latinLnBrk="0" hangingPunct="1">
              <a:lnSpc>
                <a:spcPct val="100000"/>
              </a:lnSpc>
              <a:spcBef>
                <a:spcPct val="25000"/>
              </a:spcBef>
              <a:spcAft>
                <a:spcPts val="0"/>
              </a:spcAft>
              <a:buClr>
                <a:srgbClr val="F0AB00"/>
              </a:buClr>
              <a:buSzTx/>
              <a:buFontTx/>
              <a:buNone/>
              <a:tabLst/>
              <a:defRPr/>
            </a:pPr>
            <a:r>
              <a:rPr kumimoji="0" lang="en-US" sz="1961"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SAP Instances in 4 Layers:</a:t>
            </a:r>
            <a:br>
              <a:rPr kumimoji="0" lang="en-US" sz="1961" b="1"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961"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or more </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Application Server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Instances </a:t>
            </a: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Redundant Components</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ASCS</a:t>
            </a:r>
            <a:r>
              <a:rPr kumimoji="0" lang="en-US" sz="1765"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File Share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Database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endParaRPr kumimoji="0" lang="de-DE"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(A)SCS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File Share</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marL="0" marR="0" lvl="0" indent="0" algn="l" defTabSz="914367" rtl="0" eaLnBrk="1" fontAlgn="base" latinLnBrk="0" hangingPunct="1">
              <a:lnSpc>
                <a:spcPct val="100000"/>
              </a:lnSpc>
              <a:spcBef>
                <a:spcPts val="588"/>
              </a:spcBef>
              <a:spcAft>
                <a:spcPct val="0"/>
              </a:spcAft>
              <a:buClr>
                <a:srgbClr val="F0AB00"/>
              </a:buClr>
              <a:buSzPct val="80000"/>
              <a:buFontTx/>
              <a:buNone/>
              <a:tabLst/>
              <a:defRPr/>
            </a:pPr>
            <a:r>
              <a:rPr kumimoji="0" lang="de-DE" sz="1765" b="0" i="0" u="none" strike="noStrike" kern="0" cap="none" spc="0" normalizeH="0" baseline="0" noProof="0" dirty="0">
                <a:ln>
                  <a:noFill/>
                </a:ln>
                <a:solidFill>
                  <a:srgbClr val="353535"/>
                </a:solidFill>
                <a:effectLst/>
                <a:uLnTx/>
                <a:uFillTx/>
                <a:latin typeface="Segoe UI Semilight"/>
                <a:ea typeface="Arial Unicode MS" pitchFamily="34" charset="-128"/>
                <a:cs typeface="Arial Unicode MS" pitchFamily="34" charset="-128"/>
              </a:rPr>
              <a:t>…..</a:t>
            </a:r>
            <a:endParaRPr kumimoji="0" lang="en-US" sz="1765" b="0" i="0" u="none" strike="noStrike" kern="0" cap="none" spc="0" normalizeH="0" baseline="0" noProof="0" dirty="0" err="1">
              <a:ln>
                <a:noFill/>
              </a:ln>
              <a:solidFill>
                <a:srgbClr val="353535"/>
              </a:solidFill>
              <a:effectLst/>
              <a:uLnTx/>
              <a:uFillTx/>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DBMS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706502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solidFill>
              <a:srgbClr val="FF0000"/>
            </a:solid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505050"/>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SQL</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SQL Server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9061187" y="626123"/>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SQL AlwaysOn </a:t>
            </a: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Group</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0"/>
            <a:ext cx="3924768" cy="2347053"/>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8"/>
            <a:ext cx="1040090"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7"/>
            <a:ext cx="1259701"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3953300" y="4010556"/>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6205" y="3938203"/>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799150" y="3855636"/>
            <a:ext cx="3591790" cy="18805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280616" y="4784671"/>
            <a:ext cx="2384003"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505050"/>
                </a:solidFill>
                <a:effectLst/>
                <a:uLnTx/>
                <a:uFillTx/>
                <a:latin typeface="Arial"/>
                <a:ea typeface="+mn-ea"/>
                <a:cs typeface="+mn-cs"/>
              </a:rPr>
              <a:t>SOFS</a:t>
            </a:r>
            <a:endParaRPr kumimoji="0" lang="en-US" sz="1400" b="1" i="0" u="none" strike="noStrike" kern="1200" cap="none" spc="0" normalizeH="0" baseline="0" noProof="0" dirty="0">
              <a:ln>
                <a:noFill/>
              </a:ln>
              <a:solidFill>
                <a:srgbClr val="505050"/>
              </a:solidFill>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637437"/>
            <a:ext cx="3311131" cy="249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505050"/>
                </a:solidFill>
                <a:effectLst/>
                <a:uLnTx/>
                <a:uFillTx/>
                <a:latin typeface="Segoe UI"/>
                <a:ea typeface="+mn-ea"/>
                <a:cs typeface="+mn-cs"/>
              </a:rPr>
              <a:t>\\</a:t>
            </a:r>
            <a:r>
              <a:rPr kumimoji="0" lang="de-DE" sz="1000" b="1" i="0" u="none" strike="noStrike" kern="1200" cap="none" spc="0" normalizeH="0" baseline="0" noProof="0" dirty="0">
                <a:ln>
                  <a:noFill/>
                </a:ln>
                <a:solidFill>
                  <a:srgbClr val="0070C0"/>
                </a:solidFill>
                <a:effectLst/>
                <a:uLnTx/>
                <a:uFillTx/>
                <a:latin typeface="Segoe UI"/>
                <a:ea typeface="+mn-ea"/>
                <a:cs typeface="+mn-cs"/>
              </a:rPr>
              <a:t>&lt;SAPGLOBALHost&gt;\sapmnt</a:t>
            </a:r>
            <a:r>
              <a:rPr kumimoji="0" lang="de-DE" sz="1000" b="0" i="0" u="none" strike="noStrike" kern="1200" cap="none" spc="0" normalizeH="0" baseline="0" noProof="0" dirty="0">
                <a:ln>
                  <a:noFill/>
                </a:ln>
                <a:solidFill>
                  <a:srgbClr val="505050"/>
                </a:solidFill>
                <a:effectLst/>
                <a:uLnTx/>
                <a:uFillTx/>
                <a:latin typeface="Segoe UI"/>
                <a:ea typeface="+mn-ea"/>
                <a:cs typeface="+mn-cs"/>
              </a:rPr>
              <a:t>\&lt;</a:t>
            </a:r>
            <a:r>
              <a:rPr kumimoji="0" lang="de-DE" sz="1000" b="1" i="0" u="none" strike="noStrike" kern="1200" cap="none" spc="0" normalizeH="0" baseline="0" noProof="0" dirty="0">
                <a:ln>
                  <a:noFill/>
                </a:ln>
                <a:solidFill>
                  <a:srgbClr val="0070C0"/>
                </a:solidFill>
                <a:effectLst/>
                <a:uLnTx/>
                <a:uFillTx/>
                <a:latin typeface="Segoe UI"/>
                <a:ea typeface="+mn-ea"/>
                <a:cs typeface="+mn-cs"/>
              </a:rPr>
              <a:t>SID&gt;\SYS</a:t>
            </a:r>
            <a:r>
              <a:rPr kumimoji="0" lang="de-DE" sz="1000" b="0" i="0" u="none" strike="noStrike" kern="1200" cap="none" spc="0" normalizeH="0" baseline="0" noProof="0" dirty="0">
                <a:ln>
                  <a:noFill/>
                </a:ln>
                <a:solidFill>
                  <a:srgbClr val="505050"/>
                </a:solidFill>
                <a:effectLst/>
                <a:uLnTx/>
                <a:uFillTx/>
                <a:latin typeface="Segoe UI"/>
                <a:ea typeface="+mn-ea"/>
                <a:cs typeface="+mn-cs"/>
              </a:rPr>
              <a:t>\...</a:t>
            </a: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73397" y="604807"/>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(A)SCS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4745604" y="6188491"/>
            <a:ext cx="1950535" cy="5059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Scale Out Files Server  (SOFS) +</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Storage Spaces Direct (S2D) </a:t>
            </a: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29A50A7-F1F1-42E4-B2B7-CC1E3E54E8AC}"/>
              </a:ext>
            </a:extLst>
          </p:cNvPr>
          <p:cNvPicPr>
            <a:picLocks noChangeAspect="1"/>
          </p:cNvPicPr>
          <p:nvPr/>
        </p:nvPicPr>
        <p:blipFill>
          <a:blip r:embed="rId6"/>
          <a:stretch>
            <a:fillRect/>
          </a:stretch>
        </p:blipFill>
        <p:spPr>
          <a:xfrm>
            <a:off x="4279958" y="4137370"/>
            <a:ext cx="261070" cy="261070"/>
          </a:xfrm>
          <a:prstGeom prst="rect">
            <a:avLst/>
          </a:prstGeom>
        </p:spPr>
      </p:pic>
      <p:pic>
        <p:nvPicPr>
          <p:cNvPr id="85" name="Picture 84">
            <a:extLst>
              <a:ext uri="{FF2B5EF4-FFF2-40B4-BE49-F238E27FC236}">
                <a16:creationId xmlns:a16="http://schemas.microsoft.com/office/drawing/2014/main" id="{F394216D-26E6-469A-96A8-2D495B9997ED}"/>
              </a:ext>
            </a:extLst>
          </p:cNvPr>
          <p:cNvPicPr>
            <a:picLocks noChangeAspect="1"/>
          </p:cNvPicPr>
          <p:nvPr/>
        </p:nvPicPr>
        <p:blipFill>
          <a:blip r:embed="rId6"/>
          <a:stretch>
            <a:fillRect/>
          </a:stretch>
        </p:blipFill>
        <p:spPr>
          <a:xfrm>
            <a:off x="6696138" y="4098672"/>
            <a:ext cx="261070" cy="261070"/>
          </a:xfrm>
          <a:prstGeom prst="rect">
            <a:avLst/>
          </a:prstGeom>
        </p:spPr>
      </p:pic>
      <p:pic>
        <p:nvPicPr>
          <p:cNvPr id="86" name="Picture 85">
            <a:extLst>
              <a:ext uri="{FF2B5EF4-FFF2-40B4-BE49-F238E27FC236}">
                <a16:creationId xmlns:a16="http://schemas.microsoft.com/office/drawing/2014/main" id="{CBBF9D06-9980-448D-A7E0-659054E61B32}"/>
              </a:ext>
            </a:extLst>
          </p:cNvPr>
          <p:cNvPicPr>
            <a:picLocks noChangeAspect="1"/>
          </p:cNvPicPr>
          <p:nvPr/>
        </p:nvPicPr>
        <p:blipFill>
          <a:blip r:embed="rId6"/>
          <a:stretch>
            <a:fillRect/>
          </a:stretch>
        </p:blipFill>
        <p:spPr>
          <a:xfrm>
            <a:off x="6689438" y="1544626"/>
            <a:ext cx="261070" cy="261070"/>
          </a:xfrm>
          <a:prstGeom prst="rect">
            <a:avLst/>
          </a:prstGeom>
        </p:spPr>
      </p:pic>
      <p:pic>
        <p:nvPicPr>
          <p:cNvPr id="87" name="Picture 86">
            <a:extLst>
              <a:ext uri="{FF2B5EF4-FFF2-40B4-BE49-F238E27FC236}">
                <a16:creationId xmlns:a16="http://schemas.microsoft.com/office/drawing/2014/main" id="{15DB2FAD-75E4-4FC8-8907-51B7EF377343}"/>
              </a:ext>
            </a:extLst>
          </p:cNvPr>
          <p:cNvPicPr>
            <a:picLocks noChangeAspect="1"/>
          </p:cNvPicPr>
          <p:nvPr/>
        </p:nvPicPr>
        <p:blipFill>
          <a:blip r:embed="rId6"/>
          <a:stretch>
            <a:fillRect/>
          </a:stretch>
        </p:blipFill>
        <p:spPr>
          <a:xfrm>
            <a:off x="4510823" y="1539046"/>
            <a:ext cx="261070" cy="261070"/>
          </a:xfrm>
          <a:prstGeom prst="rect">
            <a:avLst/>
          </a:prstGeom>
        </p:spPr>
      </p:pic>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32468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27902" y="3633571"/>
            <a:ext cx="3805756"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a:stretch>
            <a:fillRect/>
          </a:stretch>
        </p:blipFill>
        <p:spPr>
          <a:xfrm>
            <a:off x="2943208" y="2853730"/>
            <a:ext cx="380940" cy="414503"/>
          </a:xfrm>
          <a:prstGeom prst="rect">
            <a:avLst/>
          </a:prstGeom>
        </p:spPr>
      </p:pic>
      <p:pic>
        <p:nvPicPr>
          <p:cNvPr id="100" name="Picture 99">
            <a:extLst>
              <a:ext uri="{FF2B5EF4-FFF2-40B4-BE49-F238E27FC236}">
                <a16:creationId xmlns:a16="http://schemas.microsoft.com/office/drawing/2014/main" id="{D224FA89-9063-4C5C-9948-819E17E16DCA}"/>
              </a:ext>
            </a:extLst>
          </p:cNvPr>
          <p:cNvPicPr>
            <a:picLocks noChangeAspect="1"/>
          </p:cNvPicPr>
          <p:nvPr/>
        </p:nvPicPr>
        <p:blipFill>
          <a:blip r:embed="rId6"/>
          <a:stretch>
            <a:fillRect/>
          </a:stretch>
        </p:blipFill>
        <p:spPr>
          <a:xfrm>
            <a:off x="2569457" y="1544626"/>
            <a:ext cx="261070" cy="261070"/>
          </a:xfrm>
          <a:prstGeom prst="rect">
            <a:avLst/>
          </a:prstGeom>
        </p:spPr>
      </p:pic>
      <p:pic>
        <p:nvPicPr>
          <p:cNvPr id="101" name="Picture 100">
            <a:extLst>
              <a:ext uri="{FF2B5EF4-FFF2-40B4-BE49-F238E27FC236}">
                <a16:creationId xmlns:a16="http://schemas.microsoft.com/office/drawing/2014/main" id="{E9163A88-95A0-4D6B-AE2A-6A1A4A0CA36B}"/>
              </a:ext>
            </a:extLst>
          </p:cNvPr>
          <p:cNvPicPr>
            <a:picLocks noChangeAspect="1"/>
          </p:cNvPicPr>
          <p:nvPr/>
        </p:nvPicPr>
        <p:blipFill>
          <a:blip r:embed="rId6"/>
          <a:stretch>
            <a:fillRect/>
          </a:stretch>
        </p:blipFill>
        <p:spPr>
          <a:xfrm>
            <a:off x="1168673" y="1470969"/>
            <a:ext cx="261070" cy="261070"/>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32822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643522"/>
            <a:ext cx="3365457" cy="30537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303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17961669-811C-4C63-A0A7-4BBA4DB29F0E}"/>
              </a:ext>
            </a:extLst>
          </p:cNvPr>
          <p:cNvPicPr>
            <a:picLocks noChangeAspect="1"/>
          </p:cNvPicPr>
          <p:nvPr/>
        </p:nvPicPr>
        <p:blipFill>
          <a:blip r:embed="rId6"/>
          <a:stretch>
            <a:fillRect/>
          </a:stretch>
        </p:blipFill>
        <p:spPr>
          <a:xfrm>
            <a:off x="10926245" y="1448559"/>
            <a:ext cx="261070" cy="261070"/>
          </a:xfrm>
          <a:prstGeom prst="rect">
            <a:avLst/>
          </a:prstGeom>
        </p:spPr>
      </p:pic>
      <p:pic>
        <p:nvPicPr>
          <p:cNvPr id="91" name="Picture 90">
            <a:extLst>
              <a:ext uri="{FF2B5EF4-FFF2-40B4-BE49-F238E27FC236}">
                <a16:creationId xmlns:a16="http://schemas.microsoft.com/office/drawing/2014/main" id="{89801012-B95F-44C1-8AEC-1A12701734F6}"/>
              </a:ext>
            </a:extLst>
          </p:cNvPr>
          <p:cNvPicPr>
            <a:picLocks noChangeAspect="1"/>
          </p:cNvPicPr>
          <p:nvPr/>
        </p:nvPicPr>
        <p:blipFill>
          <a:blip r:embed="rId6"/>
          <a:stretch>
            <a:fillRect/>
          </a:stretch>
        </p:blipFill>
        <p:spPr>
          <a:xfrm>
            <a:off x="8747630" y="1442979"/>
            <a:ext cx="261070" cy="261070"/>
          </a:xfrm>
          <a:prstGeom prst="rect">
            <a:avLst/>
          </a:prstGeom>
        </p:spPr>
      </p:pic>
      <p:sp>
        <p:nvSpPr>
          <p:cNvPr id="92" name="TextBox 91">
            <a:extLst>
              <a:ext uri="{FF2B5EF4-FFF2-40B4-BE49-F238E27FC236}">
                <a16:creationId xmlns:a16="http://schemas.microsoft.com/office/drawing/2014/main" id="{02BCF316-7298-4337-9661-F03A6234851B}"/>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 Failover Cluster</a:t>
            </a: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7" name="Rectangle 106">
            <a:extLst>
              <a:ext uri="{FF2B5EF4-FFF2-40B4-BE49-F238E27FC236}">
                <a16:creationId xmlns:a16="http://schemas.microsoft.com/office/drawing/2014/main" id="{846FF972-BC4A-43B0-A4CC-3B0370103CB5}"/>
              </a:ext>
            </a:extLst>
          </p:cNvPr>
          <p:cNvSpPr/>
          <p:nvPr/>
        </p:nvSpPr>
        <p:spPr>
          <a:xfrm>
            <a:off x="3684682" y="3559784"/>
            <a:ext cx="4096829" cy="33034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20980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440406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5" y="488"/>
            <a:ext cx="12190271" cy="532820"/>
          </a:xfrm>
        </p:spPr>
        <p:txBody>
          <a:bodyPr>
            <a:normAutofit fontScale="90000"/>
          </a:bodyPr>
          <a:lstStyle/>
          <a:p>
            <a:pPr algn="ctr"/>
            <a:r>
              <a:rPr lang="en-US" sz="4000" dirty="0">
                <a:solidFill>
                  <a:schemeClr val="tx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343941" y="580222"/>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42395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5563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8915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1" y="825810"/>
            <a:ext cx="11756380" cy="5824371"/>
          </a:xfrm>
          <a:prstGeom prst="rect">
            <a:avLst/>
          </a:prstGeom>
        </p:spPr>
      </p:pic>
    </p:spTree>
    <p:extLst>
      <p:ext uri="{BB962C8B-B14F-4D97-AF65-F5344CB8AC3E}">
        <p14:creationId xmlns:p14="http://schemas.microsoft.com/office/powerpoint/2010/main" val="28209354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Whiteboard Design Session and Hands-on Lab</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and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runs SAP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(Internal/NDA)</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Touch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Ask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SAP Technical Community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784338"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Engage</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Americas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EMEA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 Asia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hands on">
            <a:extLst>
              <a:ext uri="{FF2B5EF4-FFF2-40B4-BE49-F238E27FC236}">
                <a16:creationId xmlns:a16="http://schemas.microsoft.com/office/drawing/2014/main" id="{A582CB26-2CE0-4265-A551-48565ABCA7BB}"/>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ask">
            <a:extLst>
              <a:ext uri="{FF2B5EF4-FFF2-40B4-BE49-F238E27FC236}">
                <a16:creationId xmlns:a16="http://schemas.microsoft.com/office/drawing/2014/main" id="{5B3399E2-067E-461E-8D38-4DB502172C90}"/>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engage">
            <a:extLst>
              <a:ext uri="{FF2B5EF4-FFF2-40B4-BE49-F238E27FC236}">
                <a16:creationId xmlns:a16="http://schemas.microsoft.com/office/drawing/2014/main" id="{471CCAB0-53FB-4AF4-8C89-3C69D3282EB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F93C3E-11B3-4EAD-B8F5-55561015F0CC}"/>
              </a:ext>
            </a:extLst>
          </p:cNvPr>
          <p:cNvSpPr/>
          <p:nvPr/>
        </p:nvSpPr>
        <p:spPr>
          <a:xfrm>
            <a:off x="2045772" y="3151554"/>
            <a:ext cx="877843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Latest SAP NetWeaver on Azure content can be found at :</a:t>
            </a:r>
            <a:br>
              <a:rPr kumimoji="0" lang="en-US" sz="24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hlinkClick r:id="rId3"/>
              </a:rPr>
              <a:t>https://github.com/Microsoft/MCW-SAP-NetWeaver-on-Azure</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226949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2865</Words>
  <Application>Microsoft Office PowerPoint</Application>
  <PresentationFormat>Widescreen</PresentationFormat>
  <Paragraphs>488</Paragraphs>
  <Slides>33</Slides>
  <Notes>33</Notes>
  <HiddenSlides>1</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33</vt:i4>
      </vt:variant>
    </vt:vector>
  </HeadingPairs>
  <TitlesOfParts>
    <vt:vector size="47" baseType="lpstr">
      <vt:lpstr>Segoe Pro Light</vt:lpstr>
      <vt:lpstr>Arial</vt:lpstr>
      <vt:lpstr>Calibri</vt:lpstr>
      <vt:lpstr>Calibri Light</vt:lpstr>
      <vt:lpstr>Consolas</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PowerPoint Presentation</vt:lpstr>
      <vt:lpstr>Step 2: Design the solution</vt:lpstr>
      <vt:lpstr>Contoso current SAP state/benefits of migration to Azure </vt:lpstr>
      <vt:lpstr>How to size SAP on Azure VM </vt:lpstr>
      <vt:lpstr>Baseline knowledge for SAP as a service on Azure</vt:lpstr>
      <vt:lpstr>SAP business suite, NetWeaver – with HA and DR </vt:lpstr>
      <vt:lpstr>Online Azure pricing calculator</vt:lpstr>
      <vt:lpstr>Azure reserved VM instances (RI) and Azure hybrid benefit (AHUB)</vt:lpstr>
      <vt:lpstr>Requirements</vt:lpstr>
      <vt:lpstr>Common scenarios</vt:lpstr>
      <vt:lpstr>Step 3: Present the solution</vt:lpstr>
      <vt:lpstr>Wrap-up</vt:lpstr>
      <vt:lpstr>Go Dos and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2018-11-22T02:01:37Z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